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Montserrat Medium" panose="00000600000000000000" pitchFamily="2" charset="-52"/>
      <p:regular r:id="rId10"/>
    </p:embeddedFont>
    <p:embeddedFont>
      <p:font typeface="Montserrat Medium Italics" panose="020B0604020202020204" charset="-52"/>
      <p:regular r:id="rId11"/>
    </p:embeddedFont>
    <p:embeddedFont>
      <p:font typeface="TT Commons Pro" panose="020B0604020202020204" charset="-52"/>
      <p:regular r:id="rId12"/>
    </p:embeddedFont>
    <p:embeddedFont>
      <p:font typeface="TT Commons Pro Bold" panose="020B0604020202020204" charset="-52"/>
      <p:regular r:id="rId13"/>
    </p:embeddedFont>
    <p:embeddedFont>
      <p:font typeface="Visby Bold" panose="020B0604020202020204" charset="-52"/>
      <p:regular r:id="rId14"/>
    </p:embeddedFont>
    <p:embeddedFont>
      <p:font typeface="Visby Heavy" panose="020B0604020202020204" charset="-52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8" d="100"/>
          <a:sy n="68" d="100"/>
        </p:scale>
        <p:origin x="81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ociologylab.kz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ociologylab.kz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21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5.png"/><Relationship Id="rId5" Type="http://schemas.openxmlformats.org/officeDocument/2006/relationships/image" Target="../media/image19.svg"/><Relationship Id="rId10" Type="http://schemas.openxmlformats.org/officeDocument/2006/relationships/image" Target="../media/image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C1C1C">
                <a:alpha val="100000"/>
              </a:srgbClr>
            </a:gs>
            <a:gs pos="100000">
              <a:srgbClr val="0040FF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47389" y="0"/>
            <a:ext cx="12640611" cy="10287000"/>
          </a:xfrm>
          <a:custGeom>
            <a:avLst/>
            <a:gdLst/>
            <a:ahLst/>
            <a:cxnLst/>
            <a:rect l="l" t="t" r="r" b="b"/>
            <a:pathLst>
              <a:path w="12640611" h="10287000">
                <a:moveTo>
                  <a:pt x="0" y="0"/>
                </a:moveTo>
                <a:lnTo>
                  <a:pt x="12640611" y="0"/>
                </a:lnTo>
                <a:lnTo>
                  <a:pt x="126406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8010" r="-51460" b="-69457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TextBox 3"/>
          <p:cNvSpPr txBox="1"/>
          <p:nvPr/>
        </p:nvSpPr>
        <p:spPr>
          <a:xfrm>
            <a:off x="15217142" y="9067783"/>
            <a:ext cx="2042158" cy="3715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en-US" sz="2400" u="sng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  <a:hlinkClick r:id="rId3" tooltip="http://sociologylab.kz"/>
              </a:rPr>
              <a:t>sociologylab.kz</a:t>
            </a:r>
          </a:p>
        </p:txBody>
      </p:sp>
      <p:sp>
        <p:nvSpPr>
          <p:cNvPr id="4" name="Freeform 4"/>
          <p:cNvSpPr/>
          <p:nvPr/>
        </p:nvSpPr>
        <p:spPr>
          <a:xfrm>
            <a:off x="14813335" y="9152842"/>
            <a:ext cx="286449" cy="286449"/>
          </a:xfrm>
          <a:custGeom>
            <a:avLst/>
            <a:gdLst/>
            <a:ahLst/>
            <a:cxnLst/>
            <a:rect l="l" t="t" r="r" b="b"/>
            <a:pathLst>
              <a:path w="286449" h="286449">
                <a:moveTo>
                  <a:pt x="0" y="0"/>
                </a:moveTo>
                <a:lnTo>
                  <a:pt x="286449" y="0"/>
                </a:lnTo>
                <a:lnTo>
                  <a:pt x="286449" y="286450"/>
                </a:lnTo>
                <a:lnTo>
                  <a:pt x="0" y="2864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1166301" y="936651"/>
            <a:ext cx="1215893" cy="1334313"/>
          </a:xfrm>
          <a:custGeom>
            <a:avLst/>
            <a:gdLst/>
            <a:ahLst/>
            <a:cxnLst/>
            <a:rect l="l" t="t" r="r" b="b"/>
            <a:pathLst>
              <a:path w="1215893" h="1334313">
                <a:moveTo>
                  <a:pt x="0" y="0"/>
                </a:moveTo>
                <a:lnTo>
                  <a:pt x="1215893" y="0"/>
                </a:lnTo>
                <a:lnTo>
                  <a:pt x="1215893" y="1334312"/>
                </a:lnTo>
                <a:lnTo>
                  <a:pt x="0" y="133431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>
            <a:off x="2965711" y="879875"/>
            <a:ext cx="2100653" cy="1391089"/>
          </a:xfrm>
          <a:custGeom>
            <a:avLst/>
            <a:gdLst/>
            <a:ahLst/>
            <a:cxnLst/>
            <a:rect l="l" t="t" r="r" b="b"/>
            <a:pathLst>
              <a:path w="2100653" h="1391089">
                <a:moveTo>
                  <a:pt x="0" y="0"/>
                </a:moveTo>
                <a:lnTo>
                  <a:pt x="2100653" y="0"/>
                </a:lnTo>
                <a:lnTo>
                  <a:pt x="2100653" y="1391088"/>
                </a:lnTo>
                <a:lnTo>
                  <a:pt x="0" y="13910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TextBox 7"/>
          <p:cNvSpPr txBox="1"/>
          <p:nvPr/>
        </p:nvSpPr>
        <p:spPr>
          <a:xfrm>
            <a:off x="13898736" y="934576"/>
            <a:ext cx="3360564" cy="1244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9039"/>
              </a:lnSpc>
            </a:pPr>
            <a:r>
              <a:rPr lang="en-US" sz="10043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2025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3507376"/>
            <a:ext cx="13981301" cy="3947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769"/>
              </a:lnSpc>
            </a:pPr>
            <a:r>
              <a:rPr lang="en-US" sz="6999" b="1">
                <a:solidFill>
                  <a:srgbClr val="FFFFFF"/>
                </a:solidFill>
                <a:latin typeface="Visby Heavy"/>
                <a:ea typeface="Visby Heavy"/>
                <a:cs typeface="Visby Heavy"/>
                <a:sym typeface="Visby Heavy"/>
              </a:rPr>
              <a:t>HOW RESEARCH COMMUNITIES FACILITATE DIALOGUE BETWEEN DATA PRODUCERS AND USERS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9067817"/>
            <a:ext cx="5556250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Presented by: Aliya Sarsekeeva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C1C1C">
                <a:alpha val="100000"/>
              </a:srgbClr>
            </a:gs>
            <a:gs pos="100000">
              <a:srgbClr val="0040FF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47389" y="0"/>
            <a:ext cx="12640611" cy="10287000"/>
          </a:xfrm>
          <a:custGeom>
            <a:avLst/>
            <a:gdLst/>
            <a:ahLst/>
            <a:cxnLst/>
            <a:rect l="l" t="t" r="r" b="b"/>
            <a:pathLst>
              <a:path w="12640611" h="10287000">
                <a:moveTo>
                  <a:pt x="0" y="0"/>
                </a:moveTo>
                <a:lnTo>
                  <a:pt x="12640611" y="0"/>
                </a:lnTo>
                <a:lnTo>
                  <a:pt x="126406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8010" r="-51460" b="-69457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TextBox 3"/>
          <p:cNvSpPr txBox="1"/>
          <p:nvPr/>
        </p:nvSpPr>
        <p:spPr>
          <a:xfrm>
            <a:off x="15217142" y="9067783"/>
            <a:ext cx="2042158" cy="352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en-US" sz="2400" u="sng" dirty="0">
                <a:solidFill>
                  <a:schemeClr val="bg1"/>
                </a:solidFill>
                <a:latin typeface="TT Commons Pro"/>
                <a:ea typeface="TT Commons Pro"/>
                <a:cs typeface="TT Commons Pro"/>
                <a:sym typeface="TT Commons Pro"/>
                <a:hlinkClick r:id="rId3" tooltip="http://sociologylab.kz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sociologylab.kz</a:t>
            </a:r>
          </a:p>
        </p:txBody>
      </p:sp>
      <p:sp>
        <p:nvSpPr>
          <p:cNvPr id="4" name="Freeform 4"/>
          <p:cNvSpPr/>
          <p:nvPr/>
        </p:nvSpPr>
        <p:spPr>
          <a:xfrm>
            <a:off x="14813335" y="9152842"/>
            <a:ext cx="286449" cy="286449"/>
          </a:xfrm>
          <a:custGeom>
            <a:avLst/>
            <a:gdLst/>
            <a:ahLst/>
            <a:cxnLst/>
            <a:rect l="l" t="t" r="r" b="b"/>
            <a:pathLst>
              <a:path w="286449" h="286449">
                <a:moveTo>
                  <a:pt x="0" y="0"/>
                </a:moveTo>
                <a:lnTo>
                  <a:pt x="286449" y="0"/>
                </a:lnTo>
                <a:lnTo>
                  <a:pt x="286449" y="286450"/>
                </a:lnTo>
                <a:lnTo>
                  <a:pt x="0" y="2864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476250" y="246627"/>
            <a:ext cx="1904189" cy="1260987"/>
          </a:xfrm>
          <a:custGeom>
            <a:avLst/>
            <a:gdLst/>
            <a:ahLst/>
            <a:cxnLst/>
            <a:rect l="l" t="t" r="r" b="b"/>
            <a:pathLst>
              <a:path w="1904189" h="1260987">
                <a:moveTo>
                  <a:pt x="0" y="0"/>
                </a:moveTo>
                <a:lnTo>
                  <a:pt x="1904189" y="0"/>
                </a:lnTo>
                <a:lnTo>
                  <a:pt x="1904189" y="1260988"/>
                </a:lnTo>
                <a:lnTo>
                  <a:pt x="0" y="12609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>
            <a:off x="1197646" y="3122822"/>
            <a:ext cx="5714938" cy="3774858"/>
          </a:xfrm>
          <a:custGeom>
            <a:avLst/>
            <a:gdLst/>
            <a:ahLst/>
            <a:cxnLst/>
            <a:rect l="l" t="t" r="r" b="b"/>
            <a:pathLst>
              <a:path w="5714938" h="3774858">
                <a:moveTo>
                  <a:pt x="0" y="0"/>
                </a:moveTo>
                <a:lnTo>
                  <a:pt x="5714937" y="0"/>
                </a:lnTo>
                <a:lnTo>
                  <a:pt x="5714937" y="3774858"/>
                </a:lnTo>
                <a:lnTo>
                  <a:pt x="0" y="37748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TextBox 7"/>
          <p:cNvSpPr txBox="1"/>
          <p:nvPr/>
        </p:nvSpPr>
        <p:spPr>
          <a:xfrm>
            <a:off x="8529273" y="1346883"/>
            <a:ext cx="9144000" cy="1216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98"/>
              </a:lnSpc>
              <a:spcBef>
                <a:spcPct val="0"/>
              </a:spcBef>
            </a:pPr>
            <a:r>
              <a:rPr lang="en-US" sz="2356" b="1" i="1">
                <a:solidFill>
                  <a:srgbClr val="FFFFFF"/>
                </a:solidFill>
                <a:latin typeface="Montserrat Medium Italics"/>
                <a:ea typeface="Montserrat Medium Italics"/>
                <a:cs typeface="Montserrat Medium Italics"/>
                <a:sym typeface="Montserrat Medium Italics"/>
              </a:rPr>
              <a:t>Methodological aspect – any sociological research conducted using a range of specific methods can be classified as CSS. These methods include: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299650" y="3730953"/>
            <a:ext cx="8556827" cy="3296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1826" lvl="1" indent="-260913" algn="l">
              <a:lnSpc>
                <a:spcPts val="5365"/>
              </a:lnSpc>
              <a:buFont typeface="Arial"/>
              <a:buChar char="•"/>
            </a:pPr>
            <a:r>
              <a:rPr lang="en-US" sz="2416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Social network analysis</a:t>
            </a:r>
          </a:p>
          <a:p>
            <a:pPr marL="521826" lvl="1" indent="-260913" algn="l">
              <a:lnSpc>
                <a:spcPts val="5365"/>
              </a:lnSpc>
              <a:buFont typeface="Arial"/>
              <a:buChar char="•"/>
            </a:pPr>
            <a:r>
              <a:rPr lang="en-US" sz="2416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Natural language processing</a:t>
            </a:r>
          </a:p>
          <a:p>
            <a:pPr marL="521826" lvl="1" indent="-260913" algn="l">
              <a:lnSpc>
                <a:spcPts val="5365"/>
              </a:lnSpc>
              <a:buFont typeface="Arial"/>
              <a:buChar char="•"/>
            </a:pPr>
            <a:r>
              <a:rPr lang="en-US" sz="2416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Causal inference / Impact Evaluation</a:t>
            </a:r>
          </a:p>
          <a:p>
            <a:pPr marL="521826" lvl="1" indent="-260913" algn="l">
              <a:lnSpc>
                <a:spcPts val="5365"/>
              </a:lnSpc>
              <a:buFont typeface="Arial"/>
              <a:buChar char="•"/>
            </a:pPr>
            <a:r>
              <a:rPr lang="en-US" sz="2416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Agent based modeling</a:t>
            </a:r>
          </a:p>
          <a:p>
            <a:pPr marL="521826" lvl="1" indent="-260913" algn="l">
              <a:lnSpc>
                <a:spcPts val="5365"/>
              </a:lnSpc>
              <a:buFont typeface="Arial"/>
              <a:buChar char="•"/>
            </a:pPr>
            <a:r>
              <a:rPr lang="en-US" sz="2416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Machine learning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922125" cy="10392689"/>
            <a:chOff x="0" y="0"/>
            <a:chExt cx="1701949" cy="1483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1949" cy="1483614"/>
            </a:xfrm>
            <a:custGeom>
              <a:avLst/>
              <a:gdLst/>
              <a:ahLst/>
              <a:cxnLst/>
              <a:rect l="l" t="t" r="r" b="b"/>
              <a:pathLst>
                <a:path w="1701949" h="1483614">
                  <a:moveTo>
                    <a:pt x="0" y="0"/>
                  </a:moveTo>
                  <a:lnTo>
                    <a:pt x="1701949" y="0"/>
                  </a:lnTo>
                  <a:lnTo>
                    <a:pt x="1701949" y="1483614"/>
                  </a:lnTo>
                  <a:lnTo>
                    <a:pt x="0" y="1483614"/>
                  </a:lnTo>
                  <a:close/>
                </a:path>
              </a:pathLst>
            </a:custGeom>
            <a:blipFill>
              <a:blip r:embed="rId2"/>
              <a:stretch>
                <a:fillRect r="-41794" b="-62051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/>
          <p:cNvSpPr/>
          <p:nvPr/>
        </p:nvSpPr>
        <p:spPr>
          <a:xfrm>
            <a:off x="0" y="0"/>
            <a:ext cx="11922125" cy="10287000"/>
          </a:xfrm>
          <a:custGeom>
            <a:avLst/>
            <a:gdLst/>
            <a:ahLst/>
            <a:cxnLst/>
            <a:rect l="l" t="t" r="r" b="b"/>
            <a:pathLst>
              <a:path w="11922125" h="10287000">
                <a:moveTo>
                  <a:pt x="0" y="0"/>
                </a:moveTo>
                <a:lnTo>
                  <a:pt x="11922125" y="0"/>
                </a:lnTo>
                <a:lnTo>
                  <a:pt x="1192212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4404" r="-53395" b="-44230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5"/>
          <p:cNvSpPr txBox="1"/>
          <p:nvPr/>
        </p:nvSpPr>
        <p:spPr>
          <a:xfrm>
            <a:off x="12459370" y="1699581"/>
            <a:ext cx="4799930" cy="5058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60"/>
              </a:lnSpc>
            </a:pPr>
            <a:endParaRPr/>
          </a:p>
          <a:p>
            <a:pPr marL="474981" lvl="1" indent="-237491" algn="l">
              <a:lnSpc>
                <a:spcPts val="2860"/>
              </a:lnSpc>
              <a:buFont typeface="Arial"/>
              <a:buChar char="•"/>
            </a:pPr>
            <a:r>
              <a:rPr lang="en-US" sz="2200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Users are unaware of what data is available and how to use it</a:t>
            </a:r>
          </a:p>
          <a:p>
            <a:pPr algn="l">
              <a:lnSpc>
                <a:spcPts val="2860"/>
              </a:lnSpc>
            </a:pPr>
            <a:endParaRPr lang="en-US" sz="2200" u="none" strike="noStrike">
              <a:solidFill>
                <a:srgbClr val="1C1C1C"/>
              </a:solidFill>
              <a:latin typeface="TT Commons Pro"/>
              <a:ea typeface="TT Commons Pro"/>
              <a:cs typeface="TT Commons Pro"/>
              <a:sym typeface="TT Commons Pro"/>
            </a:endParaRPr>
          </a:p>
          <a:p>
            <a:pPr marL="474981" lvl="1" indent="-237491" algn="l">
              <a:lnSpc>
                <a:spcPts val="2860"/>
              </a:lnSpc>
              <a:buFont typeface="Arial"/>
              <a:buChar char="•"/>
            </a:pPr>
            <a:r>
              <a:rPr lang="en-US" sz="2200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Lack of interaction reduces the value of data for policy and business</a:t>
            </a:r>
          </a:p>
          <a:p>
            <a:pPr algn="l">
              <a:lnSpc>
                <a:spcPts val="2860"/>
              </a:lnSpc>
            </a:pPr>
            <a:endParaRPr lang="en-US" sz="2200" u="none" strike="noStrike">
              <a:solidFill>
                <a:srgbClr val="1C1C1C"/>
              </a:solidFill>
              <a:latin typeface="TT Commons Pro"/>
              <a:ea typeface="TT Commons Pro"/>
              <a:cs typeface="TT Commons Pro"/>
              <a:sym typeface="TT Commons Pro"/>
            </a:endParaRPr>
          </a:p>
          <a:p>
            <a:pPr marL="474981" lvl="1" indent="-237491" algn="l">
              <a:lnSpc>
                <a:spcPts val="2860"/>
              </a:lnSpc>
              <a:buFont typeface="Arial"/>
              <a:buChar char="•"/>
            </a:pPr>
            <a:r>
              <a:rPr lang="en-US" sz="2200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Dialogue increases trust between the state and society through  researchers’ interpretation</a:t>
            </a:r>
          </a:p>
          <a:p>
            <a:pPr algn="l">
              <a:lnSpc>
                <a:spcPts val="2860"/>
              </a:lnSpc>
            </a:pPr>
            <a:endParaRPr lang="en-US" sz="2200" u="none" strike="noStrike">
              <a:solidFill>
                <a:srgbClr val="1C1C1C"/>
              </a:solidFill>
              <a:latin typeface="TT Commons Pro"/>
              <a:ea typeface="TT Commons Pro"/>
              <a:cs typeface="TT Commons Pro"/>
              <a:sym typeface="TT Commons Pro"/>
            </a:endParaRPr>
          </a:p>
          <a:p>
            <a:pPr marL="474981" lvl="1" indent="-237491" algn="l">
              <a:lnSpc>
                <a:spcPts val="2860"/>
              </a:lnSpc>
              <a:buFont typeface="Arial"/>
              <a:buChar char="•"/>
            </a:pPr>
            <a:r>
              <a:rPr lang="en-US" sz="2200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New opportunities for social science and social theory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0629" y="1738411"/>
            <a:ext cx="10880868" cy="1914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FFFFFF"/>
                </a:solidFill>
                <a:latin typeface="Visby Heavy"/>
                <a:ea typeface="Visby Heavy"/>
                <a:cs typeface="Visby Heavy"/>
                <a:sym typeface="Visby Heavy"/>
              </a:rPr>
              <a:t>WHY DIALOGUE BETWEEN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6250" y="3786287"/>
            <a:ext cx="8386038" cy="120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00"/>
              </a:lnSpc>
              <a:spcBef>
                <a:spcPct val="0"/>
              </a:spcBef>
            </a:pPr>
            <a:r>
              <a:rPr lang="en-US" sz="5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data producers and data users matters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6250" y="519144"/>
            <a:ext cx="5556250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01</a:t>
            </a:r>
          </a:p>
        </p:txBody>
      </p:sp>
      <p:sp>
        <p:nvSpPr>
          <p:cNvPr id="9" name="Freeform 9"/>
          <p:cNvSpPr/>
          <p:nvPr/>
        </p:nvSpPr>
        <p:spPr>
          <a:xfrm>
            <a:off x="131972" y="9517010"/>
            <a:ext cx="559132" cy="613588"/>
          </a:xfrm>
          <a:custGeom>
            <a:avLst/>
            <a:gdLst/>
            <a:ahLst/>
            <a:cxnLst/>
            <a:rect l="l" t="t" r="r" b="b"/>
            <a:pathLst>
              <a:path w="559132" h="613588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Freeform 10"/>
          <p:cNvSpPr/>
          <p:nvPr/>
        </p:nvSpPr>
        <p:spPr>
          <a:xfrm>
            <a:off x="959436" y="9490902"/>
            <a:ext cx="965992" cy="639697"/>
          </a:xfrm>
          <a:custGeom>
            <a:avLst/>
            <a:gdLst/>
            <a:ahLst/>
            <a:cxnLst/>
            <a:rect l="l" t="t" r="r" b="b"/>
            <a:pathLst>
              <a:path w="965992" h="639697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846321" y="0"/>
            <a:ext cx="5441679" cy="10287000"/>
            <a:chOff x="0" y="0"/>
            <a:chExt cx="843058" cy="15937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43059" cy="1593725"/>
            </a:xfrm>
            <a:custGeom>
              <a:avLst/>
              <a:gdLst/>
              <a:ahLst/>
              <a:cxnLst/>
              <a:rect l="l" t="t" r="r" b="b"/>
              <a:pathLst>
                <a:path w="843059" h="1593725">
                  <a:moveTo>
                    <a:pt x="0" y="0"/>
                  </a:moveTo>
                  <a:lnTo>
                    <a:pt x="843059" y="0"/>
                  </a:lnTo>
                  <a:lnTo>
                    <a:pt x="843059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/>
              <a:stretch>
                <a:fillRect l="-75239" t="-36247" r="-53670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476250" y="1597014"/>
            <a:ext cx="11980936" cy="2828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WHAT ARE RESEARCH COMMUNITIES ENGAGED IN?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76250" y="519144"/>
            <a:ext cx="5548312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02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76250" y="4982108"/>
            <a:ext cx="7989008" cy="843633"/>
            <a:chOff x="0" y="0"/>
            <a:chExt cx="2104101" cy="22219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4101" cy="222191"/>
            </a:xfrm>
            <a:custGeom>
              <a:avLst/>
              <a:gdLst/>
              <a:ahLst/>
              <a:cxnLst/>
              <a:rect l="l" t="t" r="r" b="b"/>
              <a:pathLst>
                <a:path w="2104101" h="222191">
                  <a:moveTo>
                    <a:pt x="0" y="0"/>
                  </a:moveTo>
                  <a:lnTo>
                    <a:pt x="2104101" y="0"/>
                  </a:lnTo>
                  <a:lnTo>
                    <a:pt x="2104101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2104101" cy="222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76250" y="6038049"/>
            <a:ext cx="8476005" cy="843633"/>
            <a:chOff x="0" y="0"/>
            <a:chExt cx="2232363" cy="22219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32364" cy="222191"/>
            </a:xfrm>
            <a:custGeom>
              <a:avLst/>
              <a:gdLst/>
              <a:ahLst/>
              <a:cxnLst/>
              <a:rect l="l" t="t" r="r" b="b"/>
              <a:pathLst>
                <a:path w="2232364" h="222191">
                  <a:moveTo>
                    <a:pt x="0" y="0"/>
                  </a:moveTo>
                  <a:lnTo>
                    <a:pt x="2232364" y="0"/>
                  </a:lnTo>
                  <a:lnTo>
                    <a:pt x="2232364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0"/>
              <a:ext cx="2232363" cy="222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76250" y="7091232"/>
            <a:ext cx="8895382" cy="843633"/>
            <a:chOff x="0" y="0"/>
            <a:chExt cx="2342817" cy="22219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42817" cy="222191"/>
            </a:xfrm>
            <a:custGeom>
              <a:avLst/>
              <a:gdLst/>
              <a:ahLst/>
              <a:cxnLst/>
              <a:rect l="l" t="t" r="r" b="b"/>
              <a:pathLst>
                <a:path w="2342817" h="222191">
                  <a:moveTo>
                    <a:pt x="0" y="0"/>
                  </a:moveTo>
                  <a:lnTo>
                    <a:pt x="2342817" y="0"/>
                  </a:lnTo>
                  <a:lnTo>
                    <a:pt x="2342817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0"/>
              <a:ext cx="2342817" cy="222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76250" y="8144415"/>
            <a:ext cx="9314759" cy="843633"/>
            <a:chOff x="0" y="0"/>
            <a:chExt cx="2453270" cy="22219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53270" cy="222191"/>
            </a:xfrm>
            <a:custGeom>
              <a:avLst/>
              <a:gdLst/>
              <a:ahLst/>
              <a:cxnLst/>
              <a:rect l="l" t="t" r="r" b="b"/>
              <a:pathLst>
                <a:path w="2453270" h="222191">
                  <a:moveTo>
                    <a:pt x="0" y="0"/>
                  </a:moveTo>
                  <a:lnTo>
                    <a:pt x="2453270" y="0"/>
                  </a:lnTo>
                  <a:lnTo>
                    <a:pt x="2453270" y="222191"/>
                  </a:lnTo>
                  <a:lnTo>
                    <a:pt x="0" y="222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2453270" cy="222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312752" y="5059612"/>
            <a:ext cx="6775155" cy="1086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Create platforms for exchanging knowledge and experience</a:t>
            </a:r>
          </a:p>
          <a:p>
            <a:pPr algn="l">
              <a:lnSpc>
                <a:spcPts val="2859"/>
              </a:lnSpc>
            </a:pPr>
            <a:endParaRPr lang="en-US" sz="2199">
              <a:solidFill>
                <a:srgbClr val="1C1C1C"/>
              </a:solidFill>
              <a:latin typeface="TT Commons Pro"/>
              <a:ea typeface="TT Commons Pro"/>
              <a:cs typeface="TT Commons Pro"/>
              <a:sym typeface="TT Commons Pro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12752" y="6083310"/>
            <a:ext cx="7030525" cy="724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Organize seminars, workshops</a:t>
            </a:r>
            <a:r>
              <a:rPr lang="en-US" sz="2199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, hackathons and competitions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67871" y="7317451"/>
            <a:ext cx="7839992" cy="362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Assist</a:t>
            </a:r>
            <a:r>
              <a:rPr lang="en-US" sz="2199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users in formulating data queries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67871" y="8370634"/>
            <a:ext cx="7839992" cy="362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Provide</a:t>
            </a:r>
            <a:r>
              <a:rPr lang="en-US" sz="2199" u="none" strike="noStrike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 feedback to data producers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69225" y="5134508"/>
            <a:ext cx="1026751" cy="649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70"/>
              </a:lnSpc>
              <a:spcBef>
                <a:spcPct val="0"/>
              </a:spcBef>
            </a:pPr>
            <a:r>
              <a:rPr lang="en-US" sz="53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1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69225" y="6190449"/>
            <a:ext cx="1026751" cy="662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860"/>
              </a:lnSpc>
              <a:spcBef>
                <a:spcPct val="0"/>
              </a:spcBef>
            </a:pPr>
            <a:r>
              <a:rPr lang="en-US" sz="54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69225" y="7243848"/>
            <a:ext cx="1026751" cy="662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860"/>
              </a:lnSpc>
              <a:spcBef>
                <a:spcPct val="0"/>
              </a:spcBef>
            </a:pPr>
            <a:r>
              <a:rPr lang="en-US" sz="54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3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69225" y="8296815"/>
            <a:ext cx="1026751" cy="662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860"/>
              </a:lnSpc>
              <a:spcBef>
                <a:spcPct val="0"/>
              </a:spcBef>
            </a:pPr>
            <a:r>
              <a:rPr lang="en-US" sz="54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4</a:t>
            </a:r>
          </a:p>
        </p:txBody>
      </p:sp>
      <p:sp>
        <p:nvSpPr>
          <p:cNvPr id="26" name="Freeform 26"/>
          <p:cNvSpPr/>
          <p:nvPr/>
        </p:nvSpPr>
        <p:spPr>
          <a:xfrm>
            <a:off x="131972" y="9517010"/>
            <a:ext cx="559132" cy="613588"/>
          </a:xfrm>
          <a:custGeom>
            <a:avLst/>
            <a:gdLst/>
            <a:ahLst/>
            <a:cxnLst/>
            <a:rect l="l" t="t" r="r" b="b"/>
            <a:pathLst>
              <a:path w="559132" h="613588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7" name="Freeform 27"/>
          <p:cNvSpPr/>
          <p:nvPr/>
        </p:nvSpPr>
        <p:spPr>
          <a:xfrm>
            <a:off x="959436" y="9490902"/>
            <a:ext cx="965992" cy="639697"/>
          </a:xfrm>
          <a:custGeom>
            <a:avLst/>
            <a:gdLst/>
            <a:ahLst/>
            <a:cxnLst/>
            <a:rect l="l" t="t" r="r" b="b"/>
            <a:pathLst>
              <a:path w="965992" h="639697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725103"/>
            <a:ext cx="18288000" cy="4561897"/>
            <a:chOff x="0" y="0"/>
            <a:chExt cx="2833290" cy="706757"/>
          </a:xfrm>
        </p:grpSpPr>
        <p:sp>
          <p:nvSpPr>
            <p:cNvPr id="3" name="Freeform 3"/>
            <p:cNvSpPr/>
            <p:nvPr/>
          </p:nvSpPr>
          <p:spPr>
            <a:xfrm rot="113510">
              <a:off x="-10894" y="-46575"/>
              <a:ext cx="2855078" cy="799907"/>
            </a:xfrm>
            <a:custGeom>
              <a:avLst/>
              <a:gdLst/>
              <a:ahLst/>
              <a:cxnLst/>
              <a:rect l="l" t="t" r="r" b="b"/>
              <a:pathLst>
                <a:path w="2855078" h="799907">
                  <a:moveTo>
                    <a:pt x="0" y="93535"/>
                  </a:moveTo>
                  <a:lnTo>
                    <a:pt x="2831746" y="0"/>
                  </a:lnTo>
                  <a:lnTo>
                    <a:pt x="2855078" y="706372"/>
                  </a:lnTo>
                  <a:lnTo>
                    <a:pt x="23332" y="799907"/>
                  </a:lnTo>
                  <a:close/>
                </a:path>
              </a:pathLst>
            </a:custGeom>
            <a:blipFill>
              <a:blip r:embed="rId2"/>
              <a:stretch>
                <a:fillRect l="-2147" t="-73936" r="-10764" b="-111699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476250" y="1515736"/>
            <a:ext cx="7141068" cy="1914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MECHANISMS OF DIALOGUE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76250" y="519144"/>
            <a:ext cx="5548312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03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7936502" y="0"/>
            <a:ext cx="10351498" cy="5725103"/>
            <a:chOff x="0" y="0"/>
            <a:chExt cx="2726320" cy="150784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726320" cy="1507846"/>
            </a:xfrm>
            <a:custGeom>
              <a:avLst/>
              <a:gdLst/>
              <a:ahLst/>
              <a:cxnLst/>
              <a:rect l="l" t="t" r="r" b="b"/>
              <a:pathLst>
                <a:path w="2726320" h="1507846">
                  <a:moveTo>
                    <a:pt x="0" y="0"/>
                  </a:moveTo>
                  <a:lnTo>
                    <a:pt x="2726320" y="0"/>
                  </a:lnTo>
                  <a:lnTo>
                    <a:pt x="2726320" y="1507846"/>
                  </a:lnTo>
                  <a:lnTo>
                    <a:pt x="0" y="1507846"/>
                  </a:lnTo>
                  <a:close/>
                </a:path>
              </a:pathLst>
            </a:custGeom>
            <a:solidFill>
              <a:srgbClr val="CEE2F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2726320" cy="15078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450852" y="1509811"/>
            <a:ext cx="4865314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8" lvl="1" indent="-237489" algn="l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Joint research projects, including dissertations and scientific articles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450852" y="3107388"/>
            <a:ext cx="398562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8" lvl="1" indent="-237489" algn="l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Open data platforms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450852" y="4374213"/>
            <a:ext cx="4246200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8" lvl="1" indent="-237489" algn="l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Scientific and PR communication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496302" y="1509811"/>
            <a:ext cx="4277348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8" lvl="1" indent="-237489" algn="l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Training activities on Data literacy, data analysis and data visualization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496302" y="3107388"/>
            <a:ext cx="4277348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8" lvl="1" indent="-237489" algn="l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Publications, reports, and recommendations based on data</a:t>
            </a:r>
          </a:p>
        </p:txBody>
      </p:sp>
      <p:sp>
        <p:nvSpPr>
          <p:cNvPr id="14" name="Freeform 14"/>
          <p:cNvSpPr/>
          <p:nvPr/>
        </p:nvSpPr>
        <p:spPr>
          <a:xfrm>
            <a:off x="131972" y="9517010"/>
            <a:ext cx="559132" cy="613588"/>
          </a:xfrm>
          <a:custGeom>
            <a:avLst/>
            <a:gdLst/>
            <a:ahLst/>
            <a:cxnLst/>
            <a:rect l="l" t="t" r="r" b="b"/>
            <a:pathLst>
              <a:path w="559132" h="613588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5" name="Freeform 15"/>
          <p:cNvSpPr/>
          <p:nvPr/>
        </p:nvSpPr>
        <p:spPr>
          <a:xfrm>
            <a:off x="959436" y="9490902"/>
            <a:ext cx="965992" cy="639697"/>
          </a:xfrm>
          <a:custGeom>
            <a:avLst/>
            <a:gdLst/>
            <a:ahLst/>
            <a:cxnLst/>
            <a:rect l="l" t="t" r="r" b="b"/>
            <a:pathLst>
              <a:path w="965992" h="639697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4675" y="1136912"/>
            <a:ext cx="16031079" cy="8965808"/>
          </a:xfrm>
          <a:custGeom>
            <a:avLst/>
            <a:gdLst/>
            <a:ahLst/>
            <a:cxnLst/>
            <a:rect l="l" t="t" r="r" b="b"/>
            <a:pathLst>
              <a:path w="16031079" h="8965808">
                <a:moveTo>
                  <a:pt x="0" y="0"/>
                </a:moveTo>
                <a:lnTo>
                  <a:pt x="16031079" y="0"/>
                </a:lnTo>
                <a:lnTo>
                  <a:pt x="16031079" y="8965808"/>
                </a:lnTo>
                <a:lnTo>
                  <a:pt x="0" y="89658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3" name="Group 3"/>
          <p:cNvGrpSpPr/>
          <p:nvPr/>
        </p:nvGrpSpPr>
        <p:grpSpPr>
          <a:xfrm>
            <a:off x="13065125" y="0"/>
            <a:ext cx="5222875" cy="10287000"/>
            <a:chOff x="0" y="0"/>
            <a:chExt cx="809160" cy="1593725"/>
          </a:xfrm>
        </p:grpSpPr>
        <p:sp>
          <p:nvSpPr>
            <p:cNvPr id="4" name="Freeform 4"/>
            <p:cNvSpPr/>
            <p:nvPr/>
          </p:nvSpPr>
          <p:spPr>
            <a:xfrm flipH="1">
              <a:off x="0" y="0"/>
              <a:ext cx="809160" cy="1593725"/>
            </a:xfrm>
            <a:custGeom>
              <a:avLst/>
              <a:gdLst/>
              <a:ahLst/>
              <a:cxnLst/>
              <a:rect l="l" t="t" r="r" b="b"/>
              <a:pathLst>
                <a:path w="809160" h="1593725">
                  <a:moveTo>
                    <a:pt x="809160" y="0"/>
                  </a:moveTo>
                  <a:lnTo>
                    <a:pt x="0" y="0"/>
                  </a:lnTo>
                  <a:lnTo>
                    <a:pt x="0" y="1593725"/>
                  </a:lnTo>
                  <a:lnTo>
                    <a:pt x="809160" y="1593725"/>
                  </a:lnTo>
                  <a:close/>
                </a:path>
              </a:pathLst>
            </a:custGeom>
            <a:blipFill>
              <a:blip r:embed="rId4"/>
              <a:stretch>
                <a:fillRect l="-104514" t="-18741" r="-12546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009078" y="4575978"/>
            <a:ext cx="5556250" cy="4114800"/>
            <a:chOff x="0" y="0"/>
            <a:chExt cx="1463374" cy="10837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63375" cy="1083733"/>
            </a:xfrm>
            <a:custGeom>
              <a:avLst/>
              <a:gdLst/>
              <a:ahLst/>
              <a:cxnLst/>
              <a:rect l="l" t="t" r="r" b="b"/>
              <a:pathLst>
                <a:path w="1463375" h="1083733">
                  <a:moveTo>
                    <a:pt x="0" y="0"/>
                  </a:moveTo>
                  <a:lnTo>
                    <a:pt x="1463375" y="0"/>
                  </a:lnTo>
                  <a:lnTo>
                    <a:pt x="1463375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1C1C1C">
                <a:alpha val="89804"/>
              </a:srgbClr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463374" cy="10837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494751" y="4575978"/>
            <a:ext cx="5238102" cy="4114800"/>
            <a:chOff x="0" y="0"/>
            <a:chExt cx="1379582" cy="108373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79582" cy="1083733"/>
            </a:xfrm>
            <a:custGeom>
              <a:avLst/>
              <a:gdLst/>
              <a:ahLst/>
              <a:cxnLst/>
              <a:rect l="l" t="t" r="r" b="b"/>
              <a:pathLst>
                <a:path w="1379582" h="1083733">
                  <a:moveTo>
                    <a:pt x="0" y="0"/>
                  </a:moveTo>
                  <a:lnTo>
                    <a:pt x="1379582" y="0"/>
                  </a:lnTo>
                  <a:lnTo>
                    <a:pt x="1379582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053EFF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0"/>
              <a:ext cx="1379582" cy="10837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76250" y="4575978"/>
            <a:ext cx="4746625" cy="4114800"/>
            <a:chOff x="0" y="0"/>
            <a:chExt cx="1250140" cy="108373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50140" cy="1083733"/>
            </a:xfrm>
            <a:custGeom>
              <a:avLst/>
              <a:gdLst/>
              <a:ahLst/>
              <a:cxnLst/>
              <a:rect l="l" t="t" r="r" b="b"/>
              <a:pathLst>
                <a:path w="1250140" h="1083733">
                  <a:moveTo>
                    <a:pt x="0" y="0"/>
                  </a:moveTo>
                  <a:lnTo>
                    <a:pt x="1250140" y="0"/>
                  </a:lnTo>
                  <a:lnTo>
                    <a:pt x="1250140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CEE2F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1250140" cy="10837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45905" y="5316888"/>
            <a:ext cx="4616939" cy="786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59"/>
              </a:lnSpc>
              <a:spcBef>
                <a:spcPct val="0"/>
              </a:spcBef>
            </a:pPr>
            <a:r>
              <a:rPr lang="en-US" sz="6399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64406" y="5316888"/>
            <a:ext cx="4616939" cy="786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59"/>
              </a:lnSpc>
              <a:spcBef>
                <a:spcPct val="0"/>
              </a:spcBef>
            </a:pPr>
            <a:r>
              <a:rPr lang="en-US" sz="6399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475803" y="5316888"/>
            <a:ext cx="4622800" cy="786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59"/>
              </a:lnSpc>
              <a:spcBef>
                <a:spcPct val="0"/>
              </a:spcBef>
            </a:pPr>
            <a:r>
              <a:rPr lang="en-US" sz="6399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45905" y="7022069"/>
            <a:ext cx="3344347" cy="982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51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teams solve problems based on open and synthetic data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964406" y="7022267"/>
            <a:ext cx="4616939" cy="982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51"/>
              </a:lnSpc>
            </a:pPr>
            <a:r>
              <a:rPr lang="en-US" sz="2199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researcher's cabinet, provision of data for research institutes, explanations and consultations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475803" y="7022069"/>
            <a:ext cx="4003705" cy="982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51"/>
              </a:lnSpc>
            </a:pPr>
            <a:r>
              <a:rPr lang="en-US" sz="2199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collaboration between researchers and the Bureau of National statistics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76250" y="1515736"/>
            <a:ext cx="12245975" cy="1914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PRACTICAL CASES FROM KAZAKHSTAN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76250" y="519144"/>
            <a:ext cx="5548312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45905" y="6575227"/>
            <a:ext cx="3810245" cy="3422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99"/>
              </a:lnSpc>
            </a:pPr>
            <a:r>
              <a:rPr lang="en-US" sz="2599" b="1">
                <a:solidFill>
                  <a:srgbClr val="1C1C1C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QAZDA</a:t>
            </a:r>
            <a:r>
              <a:rPr lang="en-US" sz="2599" b="1" u="none" strike="noStrike">
                <a:solidFill>
                  <a:srgbClr val="1C1C1C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TATHON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964406" y="6251377"/>
            <a:ext cx="4313253" cy="666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600"/>
              </a:lnSpc>
            </a:pPr>
            <a:r>
              <a:rPr lang="en-US" sz="2600" b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SCIENTIFIC COMMUNICATION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475803" y="6251377"/>
            <a:ext cx="4009566" cy="6661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99"/>
              </a:lnSpc>
            </a:pPr>
            <a:r>
              <a:rPr lang="en-US" sz="2599" b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PARTNER </a:t>
            </a:r>
          </a:p>
          <a:p>
            <a:pPr marL="0" lvl="0" indent="0" algn="l">
              <a:lnSpc>
                <a:spcPts val="2599"/>
              </a:lnSpc>
            </a:pPr>
            <a:r>
              <a:rPr lang="en-US" sz="2599" b="1">
                <a:solidFill>
                  <a:srgbClr val="FFFFFF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SEMINARS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72725" y="0"/>
            <a:ext cx="9015275" cy="10287000"/>
            <a:chOff x="0" y="0"/>
            <a:chExt cx="1396702" cy="15937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96702" cy="1593725"/>
            </a:xfrm>
            <a:custGeom>
              <a:avLst/>
              <a:gdLst/>
              <a:ahLst/>
              <a:cxnLst/>
              <a:rect l="l" t="t" r="r" b="b"/>
              <a:pathLst>
                <a:path w="1396702" h="1593725">
                  <a:moveTo>
                    <a:pt x="0" y="0"/>
                  </a:moveTo>
                  <a:lnTo>
                    <a:pt x="1396702" y="0"/>
                  </a:lnTo>
                  <a:lnTo>
                    <a:pt x="1396702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/>
              <a:stretch>
                <a:fillRect l="-53375" r="-19548" b="-7408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/>
          <p:cNvSpPr/>
          <p:nvPr/>
        </p:nvSpPr>
        <p:spPr>
          <a:xfrm>
            <a:off x="9272725" y="0"/>
            <a:ext cx="9015275" cy="10287000"/>
          </a:xfrm>
          <a:custGeom>
            <a:avLst/>
            <a:gdLst/>
            <a:ahLst/>
            <a:cxnLst/>
            <a:rect l="l" t="t" r="r" b="b"/>
            <a:pathLst>
              <a:path w="9015275" h="10287000">
                <a:moveTo>
                  <a:pt x="0" y="0"/>
                </a:moveTo>
                <a:lnTo>
                  <a:pt x="9015275" y="0"/>
                </a:lnTo>
                <a:lnTo>
                  <a:pt x="90152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238" t="-54404" r="-98617" b="-44230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5"/>
          <p:cNvSpPr txBox="1"/>
          <p:nvPr/>
        </p:nvSpPr>
        <p:spPr>
          <a:xfrm>
            <a:off x="9631784" y="1542591"/>
            <a:ext cx="7924645" cy="1244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280"/>
              </a:lnSpc>
            </a:pPr>
            <a:r>
              <a:rPr lang="en-US" sz="2828">
                <a:solidFill>
                  <a:srgbClr val="FFFFFF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QazDatathon is an annual national competition on the use of big data for developing socio-economic policy measures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84188" y="523349"/>
            <a:ext cx="5548312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05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834242" y="5937229"/>
            <a:ext cx="7986575" cy="3521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2022  – 30 TEAMS</a:t>
            </a:r>
          </a:p>
          <a:p>
            <a:pPr algn="l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2023  – 32 TEAMS</a:t>
            </a:r>
          </a:p>
          <a:p>
            <a:pPr algn="l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2024  – 19 TEAMS</a:t>
            </a:r>
          </a:p>
          <a:p>
            <a:pPr marL="0" lvl="0" indent="0" algn="l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2025  – 42 TEAMS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84188" y="2448914"/>
            <a:ext cx="8048487" cy="120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00"/>
              </a:lnSpc>
              <a:spcBef>
                <a:spcPct val="0"/>
              </a:spcBef>
            </a:pPr>
            <a:r>
              <a:rPr lang="en-US" sz="50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and the use of synthetic data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0" y="5928850"/>
            <a:ext cx="9272725" cy="4358150"/>
            <a:chOff x="0" y="0"/>
            <a:chExt cx="2442199" cy="114782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42199" cy="1147825"/>
            </a:xfrm>
            <a:custGeom>
              <a:avLst/>
              <a:gdLst/>
              <a:ahLst/>
              <a:cxnLst/>
              <a:rect l="l" t="t" r="r" b="b"/>
              <a:pathLst>
                <a:path w="2442199" h="1147825">
                  <a:moveTo>
                    <a:pt x="0" y="0"/>
                  </a:moveTo>
                  <a:lnTo>
                    <a:pt x="2442199" y="0"/>
                  </a:lnTo>
                  <a:lnTo>
                    <a:pt x="2442199" y="1147825"/>
                  </a:lnTo>
                  <a:lnTo>
                    <a:pt x="0" y="1147825"/>
                  </a:lnTo>
                  <a:close/>
                </a:path>
              </a:pathLst>
            </a:custGeom>
            <a:solidFill>
              <a:srgbClr val="CEE2F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0"/>
              <a:ext cx="2442199" cy="1147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76250" y="1519941"/>
            <a:ext cx="8056425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1C1C1C"/>
                </a:solidFill>
                <a:latin typeface="Visby Heavy"/>
                <a:ea typeface="Visby Heavy"/>
                <a:cs typeface="Visby Heavy"/>
                <a:sym typeface="Visby Heavy"/>
              </a:rPr>
              <a:t>QAZDATATHON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6829" y="4023850"/>
            <a:ext cx="985604" cy="1381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99"/>
              </a:lnSpc>
            </a:pPr>
            <a:r>
              <a:rPr lang="en-US" sz="3999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A</a:t>
            </a:r>
          </a:p>
          <a:p>
            <a:pPr algn="ctr">
              <a:lnSpc>
                <a:spcPts val="3599"/>
              </a:lnSpc>
            </a:pPr>
            <a:r>
              <a:rPr lang="en-US" sz="3999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I</a:t>
            </a:r>
          </a:p>
          <a:p>
            <a:pPr marL="0" lvl="0" indent="0" algn="ctr">
              <a:lnSpc>
                <a:spcPts val="3599"/>
              </a:lnSpc>
              <a:spcBef>
                <a:spcPct val="0"/>
              </a:spcBef>
            </a:pPr>
            <a:r>
              <a:rPr lang="en-US" sz="3999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M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84188" y="6212444"/>
            <a:ext cx="6216803" cy="327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40"/>
              </a:lnSpc>
              <a:spcBef>
                <a:spcPct val="0"/>
              </a:spcBef>
            </a:pPr>
            <a:r>
              <a:rPr lang="en-US" sz="2600" b="1">
                <a:solidFill>
                  <a:srgbClr val="1C1C1C"/>
                </a:solidFill>
                <a:latin typeface="Visby Bold"/>
                <a:ea typeface="Visby Bold"/>
                <a:cs typeface="Visby Bold"/>
                <a:sym typeface="Visby Bold"/>
              </a:rPr>
              <a:t>COMPETITION PARTICIPANTS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432683" y="4149705"/>
            <a:ext cx="5734072" cy="658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51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promoting a culture of data management and data-driven decision-making practices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84188" y="6530954"/>
            <a:ext cx="8143482" cy="335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51"/>
              </a:lnSpc>
            </a:pPr>
            <a:r>
              <a:rPr lang="en-US" sz="2199">
                <a:solidFill>
                  <a:srgbClr val="1C1C1C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Citizens of the Republic of Kazakhstan under </a:t>
            </a:r>
            <a:r>
              <a:rPr lang="en-US" sz="2199" b="1">
                <a:solidFill>
                  <a:srgbClr val="1C1C1C"/>
                </a:solidFill>
                <a:latin typeface="TT Commons Pro Bold"/>
                <a:ea typeface="TT Commons Pro Bold"/>
                <a:cs typeface="TT Commons Pro Bold"/>
                <a:sym typeface="TT Commons Pro Bold"/>
              </a:rPr>
              <a:t>the age of 35</a:t>
            </a:r>
          </a:p>
        </p:txBody>
      </p:sp>
      <p:sp>
        <p:nvSpPr>
          <p:cNvPr id="17" name="Freeform 17"/>
          <p:cNvSpPr/>
          <p:nvPr/>
        </p:nvSpPr>
        <p:spPr>
          <a:xfrm>
            <a:off x="1347879" y="4232855"/>
            <a:ext cx="822531" cy="822531"/>
          </a:xfrm>
          <a:custGeom>
            <a:avLst/>
            <a:gdLst/>
            <a:ahLst/>
            <a:cxnLst/>
            <a:rect l="l" t="t" r="r" b="b"/>
            <a:pathLst>
              <a:path w="822531" h="822531">
                <a:moveTo>
                  <a:pt x="0" y="0"/>
                </a:moveTo>
                <a:lnTo>
                  <a:pt x="822531" y="0"/>
                </a:lnTo>
                <a:lnTo>
                  <a:pt x="822531" y="822531"/>
                </a:lnTo>
                <a:lnTo>
                  <a:pt x="0" y="8225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8" name="TextBox 18"/>
          <p:cNvSpPr txBox="1"/>
          <p:nvPr/>
        </p:nvSpPr>
        <p:spPr>
          <a:xfrm>
            <a:off x="207036" y="7130157"/>
            <a:ext cx="3640138" cy="1841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9" lvl="1" indent="-237490" algn="l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University students</a:t>
            </a:r>
          </a:p>
          <a:p>
            <a:pPr marL="474979" lvl="1" indent="-237490" algn="l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Social science researchers</a:t>
            </a:r>
          </a:p>
          <a:p>
            <a:pPr marL="474979" lvl="1" indent="-237490" algn="l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Data scientists </a:t>
            </a:r>
          </a:p>
          <a:p>
            <a:pPr marL="474979" lvl="1" indent="-237490" algn="l">
              <a:lnSpc>
                <a:spcPts val="37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Teams of 2 to 5 people</a:t>
            </a:r>
          </a:p>
        </p:txBody>
      </p:sp>
      <p:sp>
        <p:nvSpPr>
          <p:cNvPr id="19" name="Freeform 19"/>
          <p:cNvSpPr/>
          <p:nvPr/>
        </p:nvSpPr>
        <p:spPr>
          <a:xfrm>
            <a:off x="131972" y="9517010"/>
            <a:ext cx="559132" cy="613588"/>
          </a:xfrm>
          <a:custGeom>
            <a:avLst/>
            <a:gdLst/>
            <a:ahLst/>
            <a:cxnLst/>
            <a:rect l="l" t="t" r="r" b="b"/>
            <a:pathLst>
              <a:path w="559132" h="613588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0" name="Freeform 20"/>
          <p:cNvSpPr/>
          <p:nvPr/>
        </p:nvSpPr>
        <p:spPr>
          <a:xfrm>
            <a:off x="959436" y="9490902"/>
            <a:ext cx="965992" cy="639697"/>
          </a:xfrm>
          <a:custGeom>
            <a:avLst/>
            <a:gdLst/>
            <a:ahLst/>
            <a:cxnLst/>
            <a:rect l="l" t="t" r="r" b="b"/>
            <a:pathLst>
              <a:path w="965992" h="639697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5462" y="-123303"/>
            <a:ext cx="18538923" cy="7345424"/>
            <a:chOff x="0" y="0"/>
            <a:chExt cx="2872164" cy="1137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72164" cy="1137998"/>
            </a:xfrm>
            <a:custGeom>
              <a:avLst/>
              <a:gdLst/>
              <a:ahLst/>
              <a:cxnLst/>
              <a:rect l="l" t="t" r="r" b="b"/>
              <a:pathLst>
                <a:path w="2872164" h="1137998">
                  <a:moveTo>
                    <a:pt x="0" y="0"/>
                  </a:moveTo>
                  <a:lnTo>
                    <a:pt x="2872164" y="0"/>
                  </a:lnTo>
                  <a:lnTo>
                    <a:pt x="2872164" y="1137998"/>
                  </a:lnTo>
                  <a:lnTo>
                    <a:pt x="0" y="1137998"/>
                  </a:lnTo>
                  <a:close/>
                </a:path>
              </a:pathLst>
            </a:custGeom>
            <a:blipFill>
              <a:blip r:embed="rId2"/>
              <a:stretch>
                <a:fillRect t="-44439" b="-142772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/>
          <p:cNvSpPr/>
          <p:nvPr/>
        </p:nvSpPr>
        <p:spPr>
          <a:xfrm>
            <a:off x="0" y="0"/>
            <a:ext cx="18288000" cy="7222120"/>
          </a:xfrm>
          <a:custGeom>
            <a:avLst/>
            <a:gdLst/>
            <a:ahLst/>
            <a:cxnLst/>
            <a:rect l="l" t="t" r="r" b="b"/>
            <a:pathLst>
              <a:path w="18288000" h="7222120">
                <a:moveTo>
                  <a:pt x="0" y="0"/>
                </a:moveTo>
                <a:lnTo>
                  <a:pt x="18288000" y="0"/>
                </a:lnTo>
                <a:lnTo>
                  <a:pt x="18288000" y="7222120"/>
                </a:lnTo>
                <a:lnTo>
                  <a:pt x="0" y="7222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 t="-218184" r="-94608" b="-23241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476250" y="7615873"/>
            <a:ext cx="593929" cy="580970"/>
          </a:xfrm>
          <a:custGeom>
            <a:avLst/>
            <a:gdLst/>
            <a:ahLst/>
            <a:cxnLst/>
            <a:rect l="l" t="t" r="r" b="b"/>
            <a:pathLst>
              <a:path w="593929" h="580970">
                <a:moveTo>
                  <a:pt x="0" y="0"/>
                </a:moveTo>
                <a:lnTo>
                  <a:pt x="593929" y="0"/>
                </a:lnTo>
                <a:lnTo>
                  <a:pt x="593929" y="580970"/>
                </a:lnTo>
                <a:lnTo>
                  <a:pt x="0" y="5809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1333873" y="7606348"/>
            <a:ext cx="4257372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9"/>
              </a:lnSpc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Research communities strengthen trust and understanding between data producers and users</a:t>
            </a:r>
          </a:p>
        </p:txBody>
      </p:sp>
      <p:sp>
        <p:nvSpPr>
          <p:cNvPr id="7" name="Freeform 7"/>
          <p:cNvSpPr/>
          <p:nvPr/>
        </p:nvSpPr>
        <p:spPr>
          <a:xfrm>
            <a:off x="6181795" y="7615873"/>
            <a:ext cx="700671" cy="649479"/>
          </a:xfrm>
          <a:custGeom>
            <a:avLst/>
            <a:gdLst/>
            <a:ahLst/>
            <a:cxnLst/>
            <a:rect l="l" t="t" r="r" b="b"/>
            <a:pathLst>
              <a:path w="700671" h="649479">
                <a:moveTo>
                  <a:pt x="0" y="0"/>
                </a:moveTo>
                <a:lnTo>
                  <a:pt x="700671" y="0"/>
                </a:lnTo>
                <a:lnTo>
                  <a:pt x="700671" y="649479"/>
                </a:lnTo>
                <a:lnTo>
                  <a:pt x="0" y="6494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TextBox 8"/>
          <p:cNvSpPr txBox="1"/>
          <p:nvPr/>
        </p:nvSpPr>
        <p:spPr>
          <a:xfrm>
            <a:off x="476250" y="1515736"/>
            <a:ext cx="11445875" cy="1000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FFFFFF"/>
                </a:solidFill>
                <a:latin typeface="Visby Heavy"/>
                <a:ea typeface="Visby Heavy"/>
                <a:cs typeface="Visby Heavy"/>
                <a:sym typeface="Visby Heavy"/>
              </a:rPr>
              <a:t>CONCLUSIONS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250" y="519144"/>
            <a:ext cx="5548312" cy="100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00"/>
              </a:lnSpc>
              <a:spcBef>
                <a:spcPct val="0"/>
              </a:spcBef>
            </a:pPr>
            <a:r>
              <a:rPr lang="en-US" sz="8000" b="1">
                <a:solidFill>
                  <a:srgbClr val="FFFFFF"/>
                </a:solidFill>
                <a:latin typeface="Visby Bold"/>
                <a:ea typeface="Visby Bold"/>
                <a:cs typeface="Visby Bold"/>
                <a:sym typeface="Visby Bold"/>
              </a:rPr>
              <a:t>06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056811" y="7606348"/>
            <a:ext cx="4314990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9"/>
              </a:lnSpc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Apply new tools and explore new topics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797141" y="7606348"/>
            <a:ext cx="4865314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9"/>
              </a:lnSpc>
            </a:pPr>
            <a:r>
              <a:rPr lang="en-US" sz="2199">
                <a:solidFill>
                  <a:srgbClr val="000000"/>
                </a:solidFill>
                <a:latin typeface="TT Commons Pro"/>
                <a:ea typeface="TT Commons Pro"/>
                <a:cs typeface="TT Commons Pro"/>
                <a:sym typeface="TT Commons Pro"/>
              </a:rPr>
              <a:t>Recommendations: platform support, hackathons, open data documentation</a:t>
            </a:r>
          </a:p>
        </p:txBody>
      </p:sp>
      <p:sp>
        <p:nvSpPr>
          <p:cNvPr id="12" name="Freeform 12"/>
          <p:cNvSpPr/>
          <p:nvPr/>
        </p:nvSpPr>
        <p:spPr>
          <a:xfrm>
            <a:off x="11963989" y="7615873"/>
            <a:ext cx="658807" cy="665461"/>
          </a:xfrm>
          <a:custGeom>
            <a:avLst/>
            <a:gdLst/>
            <a:ahLst/>
            <a:cxnLst/>
            <a:rect l="l" t="t" r="r" b="b"/>
            <a:pathLst>
              <a:path w="658807" h="665461">
                <a:moveTo>
                  <a:pt x="0" y="0"/>
                </a:moveTo>
                <a:lnTo>
                  <a:pt x="658807" y="0"/>
                </a:lnTo>
                <a:lnTo>
                  <a:pt x="658807" y="665461"/>
                </a:lnTo>
                <a:lnTo>
                  <a:pt x="0" y="6654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>
            <a:off x="16362572" y="182510"/>
            <a:ext cx="559132" cy="613588"/>
          </a:xfrm>
          <a:custGeom>
            <a:avLst/>
            <a:gdLst/>
            <a:ahLst/>
            <a:cxnLst/>
            <a:rect l="l" t="t" r="r" b="b"/>
            <a:pathLst>
              <a:path w="559132" h="613588">
                <a:moveTo>
                  <a:pt x="0" y="0"/>
                </a:moveTo>
                <a:lnTo>
                  <a:pt x="559132" y="0"/>
                </a:lnTo>
                <a:lnTo>
                  <a:pt x="559132" y="613588"/>
                </a:lnTo>
                <a:lnTo>
                  <a:pt x="0" y="61358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4" name="Freeform 14"/>
          <p:cNvSpPr/>
          <p:nvPr/>
        </p:nvSpPr>
        <p:spPr>
          <a:xfrm>
            <a:off x="17190036" y="156402"/>
            <a:ext cx="965992" cy="639697"/>
          </a:xfrm>
          <a:custGeom>
            <a:avLst/>
            <a:gdLst/>
            <a:ahLst/>
            <a:cxnLst/>
            <a:rect l="l" t="t" r="r" b="b"/>
            <a:pathLst>
              <a:path w="965992" h="639697">
                <a:moveTo>
                  <a:pt x="0" y="0"/>
                </a:moveTo>
                <a:lnTo>
                  <a:pt x="965992" y="0"/>
                </a:lnTo>
                <a:lnTo>
                  <a:pt x="965992" y="639696"/>
                </a:lnTo>
                <a:lnTo>
                  <a:pt x="0" y="63969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1576" b="-21587"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Microsoft Office PowerPoint</Application>
  <PresentationFormat>Произвольный</PresentationFormat>
  <Paragraphs>74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TT Commons Pro</vt:lpstr>
      <vt:lpstr>Calibri</vt:lpstr>
      <vt:lpstr>Montserrat Medium Italics</vt:lpstr>
      <vt:lpstr>TT Commons Pro Bold</vt:lpstr>
      <vt:lpstr>Arial</vt:lpstr>
      <vt:lpstr>Montserrat Medium</vt:lpstr>
      <vt:lpstr>Visby Bold</vt:lpstr>
      <vt:lpstr>Visby Heavy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 Исследовательские сообщества KSL</dc:title>
  <cp:lastModifiedBy>Сарсекеева Алия Муратовна</cp:lastModifiedBy>
  <cp:revision>2</cp:revision>
  <dcterms:created xsi:type="dcterms:W3CDTF">2006-08-16T00:00:00Z</dcterms:created>
  <dcterms:modified xsi:type="dcterms:W3CDTF">2025-11-07T03:21:57Z</dcterms:modified>
  <dc:identifier>DAG3VwZjaro</dc:identifier>
</cp:coreProperties>
</file>